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9" r:id="rId2"/>
    <p:sldId id="272" r:id="rId3"/>
    <p:sldId id="287" r:id="rId4"/>
    <p:sldId id="276" r:id="rId5"/>
    <p:sldId id="278" r:id="rId6"/>
    <p:sldId id="279" r:id="rId7"/>
    <p:sldId id="277" r:id="rId8"/>
    <p:sldId id="280" r:id="rId9"/>
    <p:sldId id="282" r:id="rId10"/>
    <p:sldId id="281" r:id="rId11"/>
    <p:sldId id="283" r:id="rId12"/>
    <p:sldId id="285" r:id="rId13"/>
    <p:sldId id="286" r:id="rId14"/>
    <p:sldId id="288" r:id="rId15"/>
    <p:sldId id="284" r:id="rId16"/>
    <p:sldId id="291" r:id="rId17"/>
    <p:sldId id="290" r:id="rId18"/>
    <p:sldId id="292" r:id="rId19"/>
    <p:sldId id="293" r:id="rId20"/>
    <p:sldId id="295" r:id="rId21"/>
    <p:sldId id="297" r:id="rId22"/>
    <p:sldId id="298" r:id="rId23"/>
    <p:sldId id="299" r:id="rId24"/>
    <p:sldId id="304" r:id="rId25"/>
    <p:sldId id="303" r:id="rId26"/>
    <p:sldId id="306" r:id="rId27"/>
    <p:sldId id="316" r:id="rId28"/>
    <p:sldId id="317" r:id="rId29"/>
    <p:sldId id="318" r:id="rId30"/>
    <p:sldId id="319" r:id="rId31"/>
    <p:sldId id="307" r:id="rId32"/>
    <p:sldId id="308" r:id="rId33"/>
    <p:sldId id="309" r:id="rId34"/>
    <p:sldId id="310" r:id="rId35"/>
    <p:sldId id="322" r:id="rId36"/>
    <p:sldId id="311" r:id="rId37"/>
    <p:sldId id="323" r:id="rId38"/>
    <p:sldId id="313" r:id="rId39"/>
    <p:sldId id="320" r:id="rId40"/>
    <p:sldId id="321" r:id="rId41"/>
    <p:sldId id="314" r:id="rId42"/>
    <p:sldId id="324" r:id="rId43"/>
    <p:sldId id="315" r:id="rId44"/>
    <p:sldId id="300" r:id="rId45"/>
    <p:sldId id="302" r:id="rId46"/>
    <p:sldId id="267" r:id="rId4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9DFD"/>
    <a:srgbClr val="8BA9FD"/>
    <a:srgbClr val="ACC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95" autoAdjust="0"/>
    <p:restoredTop sz="85808" autoAdjust="0"/>
  </p:normalViewPr>
  <p:slideViewPr>
    <p:cSldViewPr>
      <p:cViewPr varScale="1">
        <p:scale>
          <a:sx n="37" d="100"/>
          <a:sy n="37" d="100"/>
        </p:scale>
        <p:origin x="872" y="16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F8CF8-E2BD-42C9-A2D6-5BACF7F7EB74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DEA05-555E-428B-9462-6596B209F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769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</a:t>
            </a:r>
            <a:r>
              <a:rPr lang="ko-KR" altLang="en-US" dirty="0" smtClean="0"/>
              <a:t> 소규모 오프라인 강의를 위한</a:t>
            </a:r>
            <a:r>
              <a:rPr lang="ko-KR" altLang="en-US" baseline="0" dirty="0" smtClean="0"/>
              <a:t> 플랫폼</a:t>
            </a:r>
            <a:r>
              <a:rPr lang="en-US" altLang="ko-KR" baseline="0" dirty="0" smtClean="0"/>
              <a:t>,</a:t>
            </a:r>
            <a:r>
              <a:rPr lang="en-US" altLang="ko-KR" dirty="0" smtClean="0"/>
              <a:t> ‘</a:t>
            </a:r>
            <a:r>
              <a:rPr lang="ko-KR" altLang="en-US" dirty="0" smtClean="0"/>
              <a:t>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재야의 고수를 만나다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프로젝트를 진행한 </a:t>
            </a:r>
            <a:r>
              <a:rPr lang="en-US" altLang="ko-KR" dirty="0" smtClean="0"/>
              <a:t>A</a:t>
            </a:r>
            <a:r>
              <a:rPr lang="ko-KR" altLang="en-US" dirty="0" smtClean="0"/>
              <a:t>조 </a:t>
            </a:r>
            <a:r>
              <a:rPr lang="ko-KR" altLang="en-US" dirty="0" err="1" smtClean="0"/>
              <a:t>김덕년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송호현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임채환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장영주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진선엽이고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저는 발표를 맡은 장영주 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76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역할 분담입니다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14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요구되는 데이터베이스 테이블을 각자 하나씩 맡고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그에 따라 필요한 기능과 역할을 분담해 진행했습니다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강의 테이블과 결제 테이블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전체적인 지휘는 </a:t>
            </a:r>
            <a:r>
              <a:rPr lang="ko-KR" altLang="en-US" baseline="0" dirty="0" err="1" smtClean="0"/>
              <a:t>진선엽</a:t>
            </a:r>
            <a:r>
              <a:rPr lang="ko-KR" altLang="en-US" baseline="0" dirty="0" smtClean="0"/>
              <a:t> 팀장님께서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맡았고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강의에 대한 </a:t>
            </a:r>
            <a:r>
              <a:rPr lang="ko-KR" altLang="en-US" baseline="0" dirty="0" err="1" smtClean="0"/>
              <a:t>클래스룸</a:t>
            </a:r>
            <a:r>
              <a:rPr lang="ko-KR" altLang="en-US" baseline="0" dirty="0" smtClean="0"/>
              <a:t> 테이블은 </a:t>
            </a:r>
            <a:r>
              <a:rPr lang="ko-KR" altLang="en-US" baseline="0" dirty="0" err="1" smtClean="0"/>
              <a:t>김덕년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수강한 강의에 대한 평가인 리뷰 테이블은 </a:t>
            </a:r>
            <a:r>
              <a:rPr lang="ko-KR" altLang="en-US" baseline="0" dirty="0" err="1" smtClean="0"/>
              <a:t>송호현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멘토 테이블 관련 기능은 </a:t>
            </a:r>
            <a:r>
              <a:rPr lang="ko-KR" altLang="en-US" baseline="0" dirty="0" err="1" smtClean="0"/>
              <a:t>임채환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회원 테이블 관련 기능은 제가 맡아서 진행했습니다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362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프로젝트 설계에 대해 설명하겠습니다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919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</a:t>
            </a:r>
            <a:r>
              <a:rPr lang="en-US" altLang="ko-KR" dirty="0" smtClean="0"/>
              <a:t>,</a:t>
            </a:r>
            <a:r>
              <a:rPr lang="ko-KR" altLang="en-US" dirty="0" smtClean="0"/>
              <a:t> 사용자의 관점에서 서비스</a:t>
            </a:r>
            <a:r>
              <a:rPr lang="en-US" altLang="ko-KR" dirty="0" smtClean="0"/>
              <a:t>,</a:t>
            </a:r>
            <a:r>
              <a:rPr lang="ko-KR" altLang="en-US" dirty="0" smtClean="0"/>
              <a:t> 또는 기능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및 그와 관련한 외부 요소를 미리 파악할 수 있도록 </a:t>
            </a:r>
            <a:r>
              <a:rPr lang="ko-KR" altLang="en-US" baseline="0" dirty="0" err="1" smtClean="0"/>
              <a:t>유스케이스</a:t>
            </a:r>
            <a:r>
              <a:rPr lang="ko-KR" altLang="en-US" baseline="0" dirty="0" smtClean="0"/>
              <a:t> 다이어그램을 작성했습니다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사이트에 접속을 하면 사용자는 회원과 비회원으로 구분되며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비회원은 메인 화면을 통해 강의를 미리 볼 수 있지만 그 외의 기능을 이용하려면 전부 회원가입 후 </a:t>
            </a:r>
            <a:r>
              <a:rPr lang="ko-KR" altLang="en-US" baseline="0" dirty="0" err="1" smtClean="0"/>
              <a:t>로그인을</a:t>
            </a:r>
            <a:r>
              <a:rPr lang="ko-KR" altLang="en-US" baseline="0" dirty="0" smtClean="0"/>
              <a:t> 해야만 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로그인을</a:t>
            </a:r>
            <a:r>
              <a:rPr lang="ko-KR" altLang="en-US" baseline="0" dirty="0" smtClean="0"/>
              <a:t> 하면 나의 정보를 조회하고 수정할 수 있으며 멘토 등록을 하기 전까지는 학생 입장인 일반 회원이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회원은 멘토 등록과 클래스 신청을 통해 강사인 멘토가 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멘토 승인과 클래스 승인이 완료되면 </a:t>
            </a:r>
            <a:r>
              <a:rPr lang="ko-KR" altLang="en-US" baseline="0" dirty="0" err="1" smtClean="0"/>
              <a:t>메인화면에</a:t>
            </a:r>
            <a:r>
              <a:rPr lang="ko-KR" altLang="en-US" baseline="0" dirty="0" smtClean="0"/>
              <a:t> 클래스 정보가 공개되며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해당 클래스에 대한 게시판인 </a:t>
            </a:r>
            <a:r>
              <a:rPr lang="ko-KR" altLang="en-US" baseline="0" dirty="0" err="1" smtClean="0"/>
              <a:t>클래스룸이</a:t>
            </a:r>
            <a:r>
              <a:rPr lang="ko-KR" altLang="en-US" baseline="0" dirty="0" smtClean="0"/>
              <a:t> 개설됩니다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멘토와 </a:t>
            </a:r>
            <a:r>
              <a:rPr lang="ko-KR" altLang="en-US" baseline="0" dirty="0" err="1" smtClean="0"/>
              <a:t>일반회원인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멘티는</a:t>
            </a:r>
            <a:r>
              <a:rPr lang="ko-KR" altLang="en-US" baseline="0" dirty="0" smtClean="0"/>
              <a:t> 이 </a:t>
            </a:r>
            <a:r>
              <a:rPr lang="ko-KR" altLang="en-US" baseline="0" dirty="0" err="1" smtClean="0"/>
              <a:t>클래스룸을</a:t>
            </a:r>
            <a:r>
              <a:rPr lang="ko-KR" altLang="en-US" baseline="0" dirty="0" smtClean="0"/>
              <a:t> 통해 이어지게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클래스룸</a:t>
            </a:r>
            <a:r>
              <a:rPr lang="ko-KR" altLang="en-US" baseline="0" dirty="0" smtClean="0"/>
              <a:t> 안에서 멘토와 </a:t>
            </a:r>
            <a:r>
              <a:rPr lang="ko-KR" altLang="en-US" baseline="0" dirty="0" err="1" smtClean="0"/>
              <a:t>멘티는</a:t>
            </a:r>
            <a:r>
              <a:rPr lang="ko-KR" altLang="en-US" baseline="0" dirty="0" smtClean="0"/>
              <a:t> 게시판 기능을 이용할 수 있으며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멘티는</a:t>
            </a:r>
            <a:r>
              <a:rPr lang="ko-KR" altLang="en-US" baseline="0" dirty="0" smtClean="0"/>
              <a:t> 해당 강의에 대해 리뷰를 작성하고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작성된 리뷰들을 볼 수 있는 구조가 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551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데이터베이스 설계입니다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895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 설계는 </a:t>
            </a:r>
            <a:r>
              <a:rPr lang="en-US" altLang="ko-KR" dirty="0" err="1" smtClean="0"/>
              <a:t>erd</a:t>
            </a:r>
            <a:r>
              <a:rPr lang="en-US" altLang="ko-KR" dirty="0" smtClean="0"/>
              <a:t> cloud</a:t>
            </a:r>
            <a:r>
              <a:rPr lang="ko-KR" altLang="en-US" dirty="0" smtClean="0"/>
              <a:t>를 활용했고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회원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멘토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 이미지 파일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클래스룸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클래스룸</a:t>
            </a:r>
            <a:r>
              <a:rPr lang="ko-KR" altLang="en-US" dirty="0" smtClean="0"/>
              <a:t> 댓글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 리뷰 테이블</a:t>
            </a:r>
            <a:r>
              <a:rPr lang="en-US" altLang="ko-KR" dirty="0" smtClean="0"/>
              <a:t>,)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개의 테이블을 만들었습니다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376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회원테이블은 </a:t>
            </a:r>
            <a:r>
              <a:rPr lang="ko-KR" altLang="en-US" dirty="0" err="1" smtClean="0"/>
              <a:t>기본키인</a:t>
            </a:r>
            <a:r>
              <a:rPr lang="ko-KR" altLang="en-US" dirty="0" smtClean="0"/>
              <a:t> 회원 고유번호</a:t>
            </a:r>
            <a:r>
              <a:rPr lang="en-US" altLang="ko-KR" dirty="0" smtClean="0"/>
              <a:t>,</a:t>
            </a:r>
            <a:r>
              <a:rPr lang="ko-KR" altLang="en-US" dirty="0" smtClean="0"/>
              <a:t> 회원정보와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멘토 여부 컬럼을 갖고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197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멘토테이블은 회원</a:t>
            </a:r>
            <a:r>
              <a:rPr lang="ko-KR" altLang="en-US" baseline="0" dirty="0" smtClean="0"/>
              <a:t> 고유번호를 </a:t>
            </a:r>
            <a:r>
              <a:rPr lang="ko-KR" altLang="en-US" baseline="0" dirty="0" err="1" smtClean="0"/>
              <a:t>외래키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멘토 정보와 멘토 승인 여부 컬럼을 갖고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278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클래스테이블은 회원</a:t>
            </a:r>
            <a:r>
              <a:rPr lang="en-US" altLang="ko-KR" dirty="0" smtClean="0"/>
              <a:t>/</a:t>
            </a:r>
            <a:r>
              <a:rPr lang="ko-KR" altLang="en-US" dirty="0" smtClean="0"/>
              <a:t>멘토 고유번호를 </a:t>
            </a:r>
            <a:r>
              <a:rPr lang="ko-KR" altLang="en-US" dirty="0" err="1" smtClean="0"/>
              <a:t>외래키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클래스 정보와 클래스 승인 여부 컬럼을 갖고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그리고 클래스 등록 시 두 개의 이미지 업로드가 필요하여 이미지 테이블을 따로 만들었습니다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9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주문 테이블은 클래스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회원 고유번호를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갖고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963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목차에 대해 말씀드리겠습니다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프로젝트 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구현 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프로젝트를 마치며 느낀 점 </a:t>
            </a:r>
            <a:r>
              <a:rPr lang="ko-KR" altLang="en-US" baseline="0" dirty="0" smtClean="0"/>
              <a:t>순서로 진행하겠습니다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8266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클래스룸</a:t>
            </a:r>
            <a:r>
              <a:rPr lang="ko-KR" altLang="en-US" dirty="0" smtClean="0"/>
              <a:t> 테이블은 클래스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회원 고유번호를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갖고 있고</a:t>
            </a:r>
            <a:endParaRPr lang="en-US" altLang="ko-KR" dirty="0" smtClean="0"/>
          </a:p>
          <a:p>
            <a:r>
              <a:rPr lang="ko-KR" altLang="en-US" dirty="0" smtClean="0"/>
              <a:t>댓글 테이블은 </a:t>
            </a:r>
            <a:r>
              <a:rPr lang="ko-KR" altLang="en-US" dirty="0" err="1" smtClean="0"/>
              <a:t>클래스룸</a:t>
            </a:r>
            <a:r>
              <a:rPr lang="ko-KR" altLang="en-US" dirty="0" smtClean="0"/>
              <a:t> 고유번호를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가집니다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23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클래스 리뷰 테이블은 클래스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회원 고유번호를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갖고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익명의 리뷰 작성자 컬럼을 갖고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017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와 핵심 구현 기능을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764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메인 페이지 상단입니다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상단의 </a:t>
            </a:r>
            <a:r>
              <a:rPr lang="ko-KR" altLang="en-US" dirty="0" err="1" smtClean="0"/>
              <a:t>검색창을</a:t>
            </a:r>
            <a:r>
              <a:rPr lang="ko-KR" altLang="en-US" dirty="0" smtClean="0"/>
              <a:t> 통해 키워드로 강의를 검색할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강의들은 다섯 개의 카테고리로 분류되어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67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외국어와 디자인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영상 카테고리 예시입니다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148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가장 </a:t>
            </a:r>
            <a:r>
              <a:rPr lang="ko-KR" altLang="en-US" dirty="0" err="1" smtClean="0"/>
              <a:t>메인에는</a:t>
            </a:r>
            <a:r>
              <a:rPr lang="ko-KR" altLang="en-US" dirty="0" smtClean="0"/>
              <a:t> 최신 등록 강의 순서대로 노출되어 정렬됩니다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7845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페이지 헤더의 </a:t>
            </a:r>
            <a:r>
              <a:rPr lang="ko-KR" altLang="en-US" dirty="0" err="1" smtClean="0"/>
              <a:t>상단바에서</a:t>
            </a:r>
            <a:r>
              <a:rPr lang="ko-KR" altLang="en-US" baseline="0" dirty="0" smtClean="0"/>
              <a:t> 회원가입과 </a:t>
            </a:r>
            <a:r>
              <a:rPr lang="ko-KR" altLang="en-US" baseline="0" dirty="0" err="1" smtClean="0"/>
              <a:t>로그인을</a:t>
            </a:r>
            <a:r>
              <a:rPr lang="ko-KR" altLang="en-US" baseline="0" dirty="0" smtClean="0"/>
              <a:t> 할 수 있도록 하고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err="1" smtClean="0"/>
              <a:t>로그인을</a:t>
            </a:r>
            <a:r>
              <a:rPr lang="ko-KR" altLang="en-US" baseline="0" dirty="0" smtClean="0"/>
              <a:t> 하면 나의 프로필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멘토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클래스 신청서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로그아웃 버튼이 활성화됩니다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56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페이지에서는 모든 입력 값에 대해 유효성 검증을 수행하고 값이 유효하지 않을 경우 에러메시지를 출력합니다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949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시 이메일에 대한 검증은 </a:t>
            </a:r>
            <a:r>
              <a:rPr lang="en-US" altLang="ko-KR" dirty="0" smtClean="0"/>
              <a:t>jQuery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활용해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 없이 </a:t>
            </a:r>
            <a:r>
              <a:rPr lang="ko-KR" altLang="en-US" dirty="0" smtClean="0"/>
              <a:t>중복 체크가 가능하도록 구현했습니다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6078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r>
              <a:rPr lang="ko-KR" altLang="en-US" baseline="0" dirty="0" smtClean="0"/>
              <a:t> 페이지에서는 로그인과 회원가입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이메일과 비밀번호 찾기 페이지로 이동할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331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프로젝트에 대해 소개하겠습니다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명은 앞에서 말씀드린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재고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854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이메일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비밀번호 찾기 페이지에서 </a:t>
            </a:r>
            <a:r>
              <a:rPr lang="ko-KR" altLang="en-US" dirty="0" smtClean="0"/>
              <a:t>찾기 버튼을 누를 때 스크립트 함수에 변수를 주어서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한 페이지 안에서 버튼 체크 상태에 따라 화면을 숨기거나 보여줌으로써 각각 다른 화면이 보일 수 있도록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480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회원 정보를 입력하고 확인 버튼을 누르면</a:t>
            </a:r>
            <a:r>
              <a:rPr lang="en-US" altLang="ko-KR" baseline="0" dirty="0" smtClean="0"/>
              <a:t>,</a:t>
            </a:r>
            <a:endParaRPr lang="en-US" altLang="ko-KR" dirty="0" smtClean="0"/>
          </a:p>
          <a:p>
            <a:r>
              <a:rPr lang="en-US" altLang="ko-KR" dirty="0" smtClean="0"/>
              <a:t>Ajax</a:t>
            </a:r>
            <a:r>
              <a:rPr lang="ko-KR" altLang="en-US" dirty="0" smtClean="0"/>
              <a:t>와 부트스트랩 모달창을 활용한 작은 화면을 통해 정보를 보여줍니다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866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비밀번호 찾기의 경우</a:t>
            </a:r>
            <a:r>
              <a:rPr lang="ko-KR" altLang="en-US" baseline="0" dirty="0" smtClean="0"/>
              <a:t> 회원정보가 일치하면 새로운 비밀번호로 변경할 수 있게 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243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메인 페이지에서 원하는 강의를 선택하고 클래스 정보를 확인하는 화면입니다</a:t>
            </a:r>
            <a:endParaRPr lang="en-US" altLang="ko-KR" dirty="0" smtClean="0"/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 세부 정보를 통해 이미 수강신청을 한 회원의 연령대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참여 인원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강의 장소를 시각적으로 확인할 수 있도록 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 정보는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카카오맵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연동하여 구현했습니다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496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클래스 최대 정원이 다 차면 클래스 신청이 마감되고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자리가 남아있다면 클래스 결제가 가능합니다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결제시스템은 </a:t>
            </a:r>
            <a:r>
              <a:rPr lang="ko-KR" altLang="en-US" dirty="0" err="1" smtClean="0"/>
              <a:t>토스페이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연동하여 구현했습니다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643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수강 신청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결제한 클래스는 마이 프로필에서 확인할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마이 프로필 하단에</a:t>
            </a:r>
            <a:r>
              <a:rPr lang="ko-KR" altLang="en-US" baseline="0" dirty="0" smtClean="0"/>
              <a:t> 현재 수강중인 클래스 정보를 확인할 수 있고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복수의 클래스를 수강할 수 있으며 클래스마다 각각의 클래스룸으로 이동할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5612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일반 회원의 멘토 등록 과정입니다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아직 멘토로 등록되지 않은 회원은 </a:t>
            </a:r>
            <a:r>
              <a:rPr lang="ko-KR" altLang="en-US" dirty="0" err="1" smtClean="0"/>
              <a:t>상단바의</a:t>
            </a:r>
            <a:r>
              <a:rPr lang="ko-KR" altLang="en-US" dirty="0" smtClean="0"/>
              <a:t> 멘토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클래스 신청서 버튼을 통해 멘토</a:t>
            </a:r>
            <a:r>
              <a:rPr lang="ko-KR" altLang="en-US" baseline="0" dirty="0" smtClean="0"/>
              <a:t> 등록 신청이 가능합니다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버튼을 누르면 멘토 등록 페이지로 이동하고 멘토 정보를 입력할 수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2053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멘토 등록</a:t>
            </a:r>
            <a:r>
              <a:rPr lang="ko-KR" altLang="en-US" baseline="0" dirty="0" smtClean="0"/>
              <a:t> 후</a:t>
            </a:r>
            <a:r>
              <a:rPr lang="ko-KR" altLang="en-US" dirty="0" smtClean="0"/>
              <a:t> 관리자로부터 멘토 승인을 받아야 클래스를 신청할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9291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클래스 등록 시 강의 장소를 명시해야 하므로 다음 우편번호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통해 주소 정보를 저장했습니다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2855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클래스를 등록하고 승인이 완료되면 </a:t>
            </a:r>
            <a:r>
              <a:rPr lang="ko-KR" altLang="en-US" dirty="0" err="1" smtClean="0"/>
              <a:t>클래스룸이</a:t>
            </a:r>
            <a:r>
              <a:rPr lang="ko-KR" altLang="en-US" dirty="0" smtClean="0"/>
              <a:t> 활성화됩니다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466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처음</a:t>
            </a:r>
            <a:r>
              <a:rPr lang="ko-KR" altLang="en-US" baseline="0" dirty="0" smtClean="0"/>
              <a:t> 프로젝트를 시작했을 때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저희는 가장 기본적인 쇼핑몰을 생각했었습니다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쇼핑몰과 좀 차별화된 무언가를 만들고 싶어 얘기하다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현재 저희 수업에서 팀원들끼리 서로 가르치고 배우는 모습을 보고 누구나 선생님이 될 수 있는 기회를 주는 사이트를 만들면 어떨까 하여</a:t>
            </a:r>
            <a:endParaRPr lang="en-US" altLang="ko-KR" baseline="0" dirty="0" smtClean="0"/>
          </a:p>
          <a:p>
            <a:r>
              <a:rPr lang="ko-KR" altLang="en-US" dirty="0" smtClean="0"/>
              <a:t>주제를 선정하게 되었습니다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9813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클래스룸</a:t>
            </a:r>
            <a:r>
              <a:rPr lang="ko-KR" altLang="en-US" dirty="0" smtClean="0"/>
              <a:t> 안에서는 해당 클래스의 멘토와 클래스 결제를 마친 학생만이 </a:t>
            </a:r>
            <a:r>
              <a:rPr lang="ko-KR" altLang="en-US" dirty="0" err="1" smtClean="0"/>
              <a:t>게시글을</a:t>
            </a:r>
            <a:r>
              <a:rPr lang="ko-KR" altLang="en-US" dirty="0" smtClean="0"/>
              <a:t> 작성할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해당 클래스에 대해 멘토</a:t>
            </a:r>
            <a:r>
              <a:rPr lang="ko-KR" altLang="en-US" baseline="0" dirty="0" smtClean="0"/>
              <a:t> 고유번호를 갖고있는 회원이라면 회원의 이름 앞에 </a:t>
            </a:r>
            <a:r>
              <a:rPr lang="en-US" altLang="ko-KR" baseline="0" dirty="0" smtClean="0"/>
              <a:t>‘[</a:t>
            </a:r>
            <a:r>
              <a:rPr lang="ko-KR" altLang="en-US" baseline="0" dirty="0" smtClean="0"/>
              <a:t>멘토</a:t>
            </a:r>
            <a:r>
              <a:rPr lang="en-US" altLang="ko-KR" baseline="0" dirty="0" smtClean="0"/>
              <a:t>]’</a:t>
            </a:r>
            <a:r>
              <a:rPr lang="ko-KR" altLang="en-US" baseline="0" dirty="0" smtClean="0"/>
              <a:t>를 표시하여 일반 학생과 구분할 수 있게 했고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글 작성 시 파일 업로드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게시글</a:t>
            </a:r>
            <a:r>
              <a:rPr lang="ko-KR" altLang="en-US" baseline="0" dirty="0" smtClean="0"/>
              <a:t> 리스트에서 파일 다운로드가 가능합니다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81279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게시글은</a:t>
            </a:r>
            <a:r>
              <a:rPr lang="ko-KR" altLang="en-US" dirty="0" smtClean="0"/>
              <a:t> 글 작성시 따로 입력한 비밀번호를 통해 수정과 삭제가 가능합니다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게시글에</a:t>
            </a:r>
            <a:r>
              <a:rPr lang="ko-KR" altLang="en-US" dirty="0" smtClean="0"/>
              <a:t> 대한 댓글</a:t>
            </a:r>
            <a:r>
              <a:rPr lang="ko-KR" altLang="en-US" baseline="0" dirty="0" smtClean="0"/>
              <a:t> 등록과 목록은 </a:t>
            </a:r>
            <a:r>
              <a:rPr lang="en-US" altLang="ko-KR" baseline="0" dirty="0" smtClean="0"/>
              <a:t>Ajax</a:t>
            </a:r>
            <a:r>
              <a:rPr lang="ko-KR" altLang="en-US" baseline="0" dirty="0" smtClean="0"/>
              <a:t>를 이용해 한 페이지 안에 추가하는 방식으로 구현하려고 했으나 시간이 부족해 완전히 구현하지는 못했습니다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54886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클래스에 대한 평가를 남기는 리뷰 페이지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클래스룸에서 리뷰보기 버튼을 통해 확인할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익명으로 리뷰를 남기고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강의에 대한 만족도 평가를 </a:t>
            </a:r>
            <a:r>
              <a:rPr lang="ko-KR" altLang="en-US" dirty="0" err="1" smtClean="0"/>
              <a:t>별점으로</a:t>
            </a:r>
            <a:r>
              <a:rPr lang="ko-KR" altLang="en-US" dirty="0" smtClean="0"/>
              <a:t> 시각화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38082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리뷰에 대한 수정과 삭제는 리뷰 작성시에 리뷰테이블에 저장된 회원 </a:t>
            </a:r>
            <a:r>
              <a:rPr lang="ko-KR" altLang="en-US" dirty="0" err="1" smtClean="0"/>
              <a:t>고유번호와</a:t>
            </a:r>
            <a:r>
              <a:rPr lang="ko-KR" altLang="en-US" dirty="0" smtClean="0"/>
              <a:t> 현재 로그인한 세션의 회원 고유번호를 비교해</a:t>
            </a:r>
            <a:endParaRPr lang="en-US" altLang="ko-KR" dirty="0" smtClean="0"/>
          </a:p>
          <a:p>
            <a:r>
              <a:rPr lang="ko-KR" altLang="en-US" dirty="0" smtClean="0"/>
              <a:t>동일하면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 버튼이 활성화되도록 구현했습니다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7114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 순서로 약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개월 간의 프로젝트를</a:t>
            </a:r>
            <a:r>
              <a:rPr lang="ko-KR" altLang="en-US" baseline="0" dirty="0" smtClean="0"/>
              <a:t> 진행하며 느꼈던 점을 말씀드리겠습니다</a:t>
            </a:r>
            <a:r>
              <a:rPr lang="en-US" altLang="ko-KR" baseline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7127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아쉬운 점은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Git </a:t>
            </a:r>
            <a:r>
              <a:rPr lang="ko-KR" altLang="en-US" dirty="0" smtClean="0"/>
              <a:t>활용의 부재로 인한 프로젝트 통합의 어려움이 있었습니다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실시간으로 업데이트된 부분이 전달되지 못하여 매번 통합</a:t>
            </a:r>
            <a:r>
              <a:rPr lang="ko-KR" altLang="en-US" baseline="0" dirty="0" smtClean="0"/>
              <a:t> 과정에서 오랜 시간이 걸렸습니다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Git </a:t>
            </a:r>
            <a:r>
              <a:rPr lang="ko-KR" altLang="en-US" dirty="0" smtClean="0"/>
              <a:t>활용법을 개개인이 따로 공부하지 못했고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mac</a:t>
            </a:r>
            <a:r>
              <a:rPr lang="ko-KR" altLang="en-US" baseline="0" dirty="0" smtClean="0"/>
              <a:t> 환경의 차이와 </a:t>
            </a:r>
            <a:r>
              <a:rPr lang="en-US" altLang="ko-KR" baseline="0" dirty="0" smtClean="0"/>
              <a:t>pull </a:t>
            </a:r>
            <a:r>
              <a:rPr lang="ko-KR" altLang="en-US" baseline="0" dirty="0" smtClean="0"/>
              <a:t>과정이 잘 되지 않아 더 이상 진행하지 못하여 아쉬웠기에 이번 계기를 통해 새롭게 공부하고자 하는 의지가 생겼습니다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각자 파트를 분배하여 맡은</a:t>
            </a:r>
            <a:r>
              <a:rPr lang="ko-KR" altLang="en-US" baseline="0" dirty="0" smtClean="0"/>
              <a:t> 부분만을 위주로</a:t>
            </a:r>
            <a:r>
              <a:rPr lang="ko-KR" altLang="en-US" dirty="0" smtClean="0"/>
              <a:t> 진행하다 보니</a:t>
            </a:r>
            <a:r>
              <a:rPr lang="ko-KR" altLang="en-US" baseline="0" dirty="0" smtClean="0"/>
              <a:t> 담당하지 않은 파트에 대한 구현 방법이나 코드 구조를 파악할 기회가 부족해 직접 구현해보지 못한 점이 조금 아쉬움으로 남았습니다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하지만 배운 점도 많이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프로젝트를 진행하며 구현하고자 하는 방향을 직접 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원하는 기능을 완벽히 구현해내기 위해서는</a:t>
            </a:r>
            <a:endParaRPr lang="en-US" altLang="ko-KR" dirty="0" smtClean="0"/>
          </a:p>
          <a:p>
            <a:r>
              <a:rPr lang="ko-KR" altLang="en-US" dirty="0" smtClean="0"/>
              <a:t>다방면의 주도적인 공부가 가장 중요하다는 것을 느꼈습니다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수업을 통해 배웠던 내용보다 프로젝트를 진행하면서 공부하고 터득한 부분이 훨씬 많았기에 경험과 성장의 좋은 발판이 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팀플을 통해 서로 부족한 부분을 채워주고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혼자였다면 생각하지 못했을 부분들에 대해 의견을 공유하며 다양한 시각을 갖게 되었습니다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이를 통해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팀원 간 소통과 협력의 중요성을 배웠고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이것은 앞으로 취업을 하고 나서도 중요한 부분이 될 것이라고 느끼게 </a:t>
            </a:r>
            <a:r>
              <a:rPr lang="ko-KR" altLang="en-US" baseline="0" dirty="0" err="1" smtClean="0"/>
              <a:t>되었씁니다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56024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발표를 </a:t>
            </a:r>
            <a:r>
              <a:rPr lang="ko-KR" altLang="en-US" dirty="0" err="1" smtClean="0"/>
              <a:t>마치겟씁니다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감사합니다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04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 프로젝트는 각자가 재능이 있는 분야에 맞는 카테고리 별 강의를 개설하고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강의에 대한 상세 정보 공유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멘토와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멘티의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원활한 커뮤니티 기능을 가진 사이트를 개발하고자 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190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프로젝트의 목적입니다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380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강의 수강 전 강의 세부 정보를 통해 비슷한 연령대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강의 장소를 확인하여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소규모 오프라인 강의에 대한 거리감을 최소화하는 사이트 개발을 목적으로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강의 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클래스룸을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수강 전후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그리고 수강 중 멘토와 원활한 커뮤니케이션 기능을 확대하고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수업에 필요한 자료를 제공하도록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 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분야의 전문가가 아니더라도 뛰어난 재능이 있다면 누구든 멘토가 될 수 있으며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분야별로 원하는 카테고리에 맞춰 강의를 개설하고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동시에 원하는 강의를 찾고 수강하는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멘티가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될 수 있도록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363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개발환경입니다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720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웹 개발에는 다음과 같은 도구와</a:t>
            </a:r>
            <a:r>
              <a:rPr lang="ko-KR" altLang="en-US" dirty="0" smtClean="0"/>
              <a:t> 버전을 사용했고</a:t>
            </a:r>
            <a:r>
              <a:rPr lang="en-US" altLang="ko-KR" dirty="0" smtClean="0"/>
              <a:t>,</a:t>
            </a:r>
            <a:endParaRPr lang="en-US" altLang="ko-KR" baseline="0" dirty="0" smtClean="0"/>
          </a:p>
          <a:p>
            <a:r>
              <a:rPr lang="ko-KR" altLang="en-US" baseline="0" dirty="0" smtClean="0"/>
              <a:t>데이터베이스는 </a:t>
            </a:r>
            <a:r>
              <a:rPr lang="en-US" altLang="ko-KR" baseline="0" dirty="0" err="1" smtClean="0"/>
              <a:t>mysql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전체적인 디자인은</a:t>
            </a:r>
            <a:r>
              <a:rPr lang="en-US" altLang="ko-KR" baseline="0" dirty="0" smtClean="0"/>
              <a:t> bootstrap 5.1.3v </a:t>
            </a:r>
            <a:r>
              <a:rPr lang="ko-KR" altLang="en-US" baseline="0" dirty="0" smtClean="0"/>
              <a:t>을 사용했습니다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EA05-555E-428B-9462-6596B209F67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806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9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13427" y="498663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KG ITBANK – Web Development Project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76400" y="1409700"/>
            <a:ext cx="9183173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800" b="1" dirty="0" err="1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Jaego</a:t>
            </a:r>
            <a:r>
              <a:rPr lang="en-US" altLang="ko-KR" sz="108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! </a:t>
            </a:r>
          </a:p>
          <a:p>
            <a:pPr>
              <a:lnSpc>
                <a:spcPct val="150000"/>
              </a:lnSpc>
            </a:pPr>
            <a:r>
              <a:rPr lang="ko-KR" altLang="en-US" sz="70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재야의 고수를 만나다</a:t>
            </a:r>
            <a:endParaRPr lang="ko-KR" altLang="en-US" sz="7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3427" y="7203638"/>
            <a:ext cx="7315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Team A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김덕년</a:t>
            </a:r>
            <a:r>
              <a:rPr lang="en-US" altLang="ko-KR" sz="24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</a:t>
            </a:r>
            <a:r>
              <a:rPr lang="ko-KR" altLang="en-US" sz="24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송호현</a:t>
            </a:r>
            <a:r>
              <a:rPr lang="en-US" altLang="ko-KR" sz="24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</a:t>
            </a:r>
            <a:r>
              <a:rPr lang="ko-KR" altLang="en-US" sz="24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임채환</a:t>
            </a:r>
            <a:r>
              <a:rPr lang="en-US" altLang="ko-KR" sz="24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</a:t>
            </a:r>
            <a:r>
              <a:rPr lang="ko-KR" altLang="en-US" sz="24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장영주</a:t>
            </a:r>
            <a:r>
              <a:rPr lang="en-US" altLang="ko-KR" sz="24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ko-KR" altLang="en-US" sz="24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진선엽</a:t>
            </a:r>
            <a:endParaRPr lang="ko-KR" altLang="en-US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_x394726000" descr="EMB00001f2c5f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575687"/>
            <a:ext cx="4419599" cy="3920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sx="101000" sy="101000" algn="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835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9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44200" y="809821"/>
            <a:ext cx="8852653" cy="69270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A03C84-278E-4AB4-B8F5-B8C9F0922EA2}"/>
              </a:ext>
            </a:extLst>
          </p:cNvPr>
          <p:cNvSpPr txBox="1"/>
          <p:nvPr/>
        </p:nvSpPr>
        <p:spPr>
          <a:xfrm>
            <a:off x="1652211" y="2488168"/>
            <a:ext cx="52883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64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소개</a:t>
            </a:r>
            <a:endParaRPr lang="ko-KR" altLang="en-US" sz="6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03C84-278E-4AB4-B8F5-B8C9F0922EA2}"/>
              </a:ext>
            </a:extLst>
          </p:cNvPr>
          <p:cNvSpPr txBox="1"/>
          <p:nvPr/>
        </p:nvSpPr>
        <p:spPr>
          <a:xfrm>
            <a:off x="1728411" y="1714500"/>
            <a:ext cx="178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6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01.</a:t>
            </a:r>
            <a:endParaRPr lang="ko-KR" altLang="en-US" sz="3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82750" y="4194870"/>
            <a:ext cx="837565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개요</a:t>
            </a:r>
            <a:endParaRPr lang="en-US" altLang="ko-KR" sz="24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프로젝트의 목적</a:t>
            </a:r>
            <a:endParaRPr lang="en-US" altLang="ko-KR" sz="24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환경</a:t>
            </a:r>
            <a:endParaRPr lang="en-US" altLang="ko-KR" sz="2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역할 분담</a:t>
            </a:r>
            <a:endParaRPr lang="en-US" altLang="ko-KR" sz="4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62050" y="6598356"/>
            <a:ext cx="27061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err="1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Jaego</a:t>
            </a:r>
            <a:r>
              <a:rPr lang="en-US" altLang="ko-KR" sz="28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! 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재야의 고수를 만나다</a:t>
            </a:r>
            <a:endParaRPr lang="ko-KR" altLang="en-US" sz="1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32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소개 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역할 분담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6300" y="2992591"/>
            <a:ext cx="16078200" cy="1351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b="1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</a:t>
            </a:r>
            <a:r>
              <a:rPr lang="en-US" altLang="ko-KR" sz="2400" b="1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b="1" kern="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진선엽</a:t>
            </a:r>
            <a:r>
              <a:rPr lang="ko-KR" altLang="en-US" sz="2400" b="1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400" b="1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2400" b="1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팀장</a:t>
            </a:r>
            <a:r>
              <a:rPr lang="en-US" altLang="ko-KR" sz="2400" b="1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2400" b="1" kern="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u="sng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 기능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메인 페이지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b="1" u="sng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강의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등록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강의 정보 페이지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 업로드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b="1" u="sng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결제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페이지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카카오맵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API, </a:t>
            </a:r>
            <a:r>
              <a:rPr lang="ko-KR" altLang="en-US" sz="2000" kern="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토스페이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API, </a:t>
            </a:r>
            <a:r>
              <a:rPr lang="ko-KR" altLang="en-US" sz="2000" kern="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마이페이지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도움</a:t>
            </a:r>
          </a:p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기타 역할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디자인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통합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설계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6300" y="5031901"/>
            <a:ext cx="8039100" cy="1351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b="1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</a:t>
            </a:r>
            <a:r>
              <a:rPr lang="en-US" altLang="ko-KR" sz="2400" b="1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b="1" kern="0" dirty="0" err="1" smtClean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김덕년</a:t>
            </a:r>
            <a:endParaRPr lang="ko-KR" altLang="en-US" sz="2400" b="1" kern="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u="sng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 기능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b="1" u="sng" kern="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클래스룸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000" kern="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게시글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</a:t>
            </a:r>
            <a:r>
              <a:rPr lang="en-US" altLang="ko-KR" sz="2000" kern="0" dirty="0" smtClean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삭제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댓글 작성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삭제</a:t>
            </a:r>
          </a:p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기타 역할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문서작성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UI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프로토타이핑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ERD</a:t>
            </a:r>
            <a:endParaRPr lang="ko-KR" altLang="en-US" sz="2000" kern="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0" y="5031901"/>
            <a:ext cx="8039100" cy="1351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b="1" kern="0" dirty="0" smtClean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</a:t>
            </a:r>
            <a:r>
              <a:rPr lang="en-US" altLang="ko-KR" sz="2400" b="1" kern="0" dirty="0" smtClean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b="1" kern="0" dirty="0" err="1" smtClean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송호현</a:t>
            </a:r>
            <a:endParaRPr lang="ko-KR" altLang="en-US" sz="2400" b="1" kern="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u="sng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 기능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b="1" u="sng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리뷰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등록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리뷰 게시판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리뷰 수정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삭제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클래스 </a:t>
            </a:r>
            <a:r>
              <a:rPr lang="ko-KR" altLang="en-US" sz="2000" kern="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별점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등록</a:t>
            </a:r>
          </a:p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기타 역할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문서작성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UI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프로토타이핑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6300" y="7089301"/>
            <a:ext cx="8039100" cy="1351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b="1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</a:t>
            </a:r>
            <a:r>
              <a:rPr lang="en-US" altLang="ko-KR" sz="2400" b="1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b="1" kern="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임채환</a:t>
            </a:r>
            <a:endParaRPr lang="ko-KR" altLang="en-US" sz="2400" b="1" kern="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u="sng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 기능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b="1" u="sng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멘토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멘토 페이지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 업로드</a:t>
            </a:r>
          </a:p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기타 역할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문서작성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요구사항 정리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ERD, USE-CASE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다이어그램 작성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38557" y="7089301"/>
            <a:ext cx="8039100" cy="1680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b="1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</a:t>
            </a:r>
            <a:r>
              <a:rPr lang="en-US" altLang="ko-KR" sz="2400" b="1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b="1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장영주</a:t>
            </a:r>
          </a:p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u="sng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 기능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b="1" u="sng" kern="0" dirty="0" smtClean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</a:t>
            </a:r>
            <a:r>
              <a:rPr lang="ko-KR" altLang="en-US" sz="2000" b="1" kern="0" dirty="0" smtClean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가입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이메일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비밀번호 찾기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마이 페이지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클래스룸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도움</a:t>
            </a:r>
          </a:p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기타 역할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문서작성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디자인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통합</a:t>
            </a:r>
            <a:r>
              <a:rPr lang="en-US" altLang="ko-KR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</a:t>
            </a:r>
            <a:r>
              <a:rPr lang="ko-KR" altLang="en-US" sz="2000" kern="0" dirty="0" smtClean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  <a:r>
              <a:rPr lang="en-US" altLang="ko-KR" sz="2000" kern="0" dirty="0" smtClean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PPT</a:t>
            </a:r>
            <a:endParaRPr lang="ko-KR" altLang="en-US" sz="2000" kern="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9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A03C84-278E-4AB4-B8F5-B8C9F0922EA2}"/>
              </a:ext>
            </a:extLst>
          </p:cNvPr>
          <p:cNvSpPr txBox="1"/>
          <p:nvPr/>
        </p:nvSpPr>
        <p:spPr>
          <a:xfrm>
            <a:off x="1652211" y="2488168"/>
            <a:ext cx="52883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64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설계</a:t>
            </a:r>
            <a:endParaRPr lang="ko-KR" altLang="en-US" sz="6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03C84-278E-4AB4-B8F5-B8C9F0922EA2}"/>
              </a:ext>
            </a:extLst>
          </p:cNvPr>
          <p:cNvSpPr txBox="1"/>
          <p:nvPr/>
        </p:nvSpPr>
        <p:spPr>
          <a:xfrm>
            <a:off x="1728411" y="1714500"/>
            <a:ext cx="178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6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</a:t>
            </a:r>
            <a:endParaRPr lang="ko-KR" altLang="en-US" sz="3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98458" y="800100"/>
            <a:ext cx="7111078" cy="69270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82750" y="4194870"/>
            <a:ext cx="837565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USE-CASE </a:t>
            </a:r>
            <a:r>
              <a:rPr lang="ko-KR" altLang="en-US" sz="44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다이어그램</a:t>
            </a:r>
            <a:endParaRPr lang="en-US" altLang="ko-KR" sz="4400" dirty="0" smtClean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설계</a:t>
            </a:r>
            <a:endParaRPr lang="en-US" altLang="ko-KR" sz="2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862050" y="6598356"/>
            <a:ext cx="27061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err="1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Jaego</a:t>
            </a:r>
            <a:r>
              <a:rPr lang="en-US" altLang="ko-KR" sz="28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! 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재야의 고수를 만나다</a:t>
            </a:r>
            <a:endParaRPr lang="ko-KR" altLang="en-US" sz="1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7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USE-CASE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다이어그램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173" name="_x437728208" descr="EMB00001f2c5f5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" b="6000"/>
          <a:stretch/>
        </p:blipFill>
        <p:spPr bwMode="auto">
          <a:xfrm>
            <a:off x="1746504" y="2343912"/>
            <a:ext cx="14865096" cy="782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20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9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A03C84-278E-4AB4-B8F5-B8C9F0922EA2}"/>
              </a:ext>
            </a:extLst>
          </p:cNvPr>
          <p:cNvSpPr txBox="1"/>
          <p:nvPr/>
        </p:nvSpPr>
        <p:spPr>
          <a:xfrm>
            <a:off x="1652211" y="2488168"/>
            <a:ext cx="52883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64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설계</a:t>
            </a:r>
            <a:endParaRPr lang="ko-KR" altLang="en-US" sz="6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03C84-278E-4AB4-B8F5-B8C9F0922EA2}"/>
              </a:ext>
            </a:extLst>
          </p:cNvPr>
          <p:cNvSpPr txBox="1"/>
          <p:nvPr/>
        </p:nvSpPr>
        <p:spPr>
          <a:xfrm>
            <a:off x="1728411" y="1714500"/>
            <a:ext cx="178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6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</a:t>
            </a:r>
            <a:endParaRPr lang="ko-KR" altLang="en-US" sz="3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98458" y="800100"/>
            <a:ext cx="7111078" cy="69270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82750" y="4194870"/>
            <a:ext cx="837565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24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USE-CASE </a:t>
            </a:r>
            <a:r>
              <a:rPr lang="ko-KR" altLang="en-US" sz="24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다이어그램</a:t>
            </a:r>
            <a:endParaRPr lang="en-US" altLang="ko-KR" sz="2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데이터베이스 설계</a:t>
            </a:r>
            <a:endParaRPr lang="en-US" altLang="ko-KR" sz="4400" dirty="0" smtClean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62050" y="6598356"/>
            <a:ext cx="27061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err="1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Jaego</a:t>
            </a:r>
            <a:r>
              <a:rPr lang="en-US" altLang="ko-KR" sz="28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! 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재야의 고수를 만나다</a:t>
            </a:r>
            <a:endParaRPr lang="ko-KR" altLang="en-US" sz="1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60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 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데이터베이스 설계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039132"/>
            <a:ext cx="11430000" cy="824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9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 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데이터베이스 설계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98" y="2705100"/>
            <a:ext cx="8818204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4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 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데이터베이스 설계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705100"/>
            <a:ext cx="8686800" cy="746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7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 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데이터베이스 설계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400300"/>
            <a:ext cx="7315200" cy="786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7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 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데이터베이스 설계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827" y="4305300"/>
            <a:ext cx="874143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6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1266519"/>
            <a:ext cx="91694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10800" dirty="0" smtClean="0">
                <a:solidFill>
                  <a:srgbClr val="7B9DF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</a:t>
            </a:r>
            <a:r>
              <a:rPr lang="en-US" altLang="ko-KR" sz="60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ONTENTS</a:t>
            </a:r>
            <a:endParaRPr lang="ko-KR" altLang="en-US" sz="6000" dirty="0">
              <a:solidFill>
                <a:prstClr val="whit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막힌 원호 7">
            <a:extLst>
              <a:ext uri="{FF2B5EF4-FFF2-40B4-BE49-F238E27FC236}">
                <a16:creationId xmlns:a16="http://schemas.microsoft.com/office/drawing/2014/main" id="{271A24CF-432C-4BD6-81A9-FEC6BF0C0C96}"/>
              </a:ext>
            </a:extLst>
          </p:cNvPr>
          <p:cNvSpPr/>
          <p:nvPr/>
        </p:nvSpPr>
        <p:spPr>
          <a:xfrm>
            <a:off x="2762719" y="3238500"/>
            <a:ext cx="1174278" cy="1104289"/>
          </a:xfrm>
          <a:prstGeom prst="blockArc">
            <a:avLst>
              <a:gd name="adj1" fmla="val 5335700"/>
              <a:gd name="adj2" fmla="val 0"/>
              <a:gd name="adj3" fmla="val 25000"/>
            </a:avLst>
          </a:prstGeom>
          <a:solidFill>
            <a:srgbClr val="ACC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03C84-278E-4AB4-B8F5-B8C9F0922EA2}"/>
              </a:ext>
            </a:extLst>
          </p:cNvPr>
          <p:cNvSpPr txBox="1"/>
          <p:nvPr/>
        </p:nvSpPr>
        <p:spPr>
          <a:xfrm>
            <a:off x="3435302" y="3928173"/>
            <a:ext cx="4565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000" dirty="0">
                <a:solidFill>
                  <a:srgbClr val="7B9DF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3000" b="1" dirty="0">
                <a:solidFill>
                  <a:srgbClr val="7B9DF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 </a:t>
            </a:r>
            <a:r>
              <a:rPr lang="ko-KR" altLang="en-US" sz="30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ko-KR" altLang="en-US" sz="3000" dirty="0" smtClean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소개</a:t>
            </a:r>
            <a:endParaRPr lang="ko-KR" altLang="en-US" sz="30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막힌 원호 23">
            <a:extLst>
              <a:ext uri="{FF2B5EF4-FFF2-40B4-BE49-F238E27FC236}">
                <a16:creationId xmlns:a16="http://schemas.microsoft.com/office/drawing/2014/main" id="{271A24CF-432C-4BD6-81A9-FEC6BF0C0C96}"/>
              </a:ext>
            </a:extLst>
          </p:cNvPr>
          <p:cNvSpPr/>
          <p:nvPr/>
        </p:nvSpPr>
        <p:spPr>
          <a:xfrm>
            <a:off x="2754252" y="4818116"/>
            <a:ext cx="1174278" cy="1104289"/>
          </a:xfrm>
          <a:prstGeom prst="blockArc">
            <a:avLst>
              <a:gd name="adj1" fmla="val 5335700"/>
              <a:gd name="adj2" fmla="val 0"/>
              <a:gd name="adj3" fmla="val 25000"/>
            </a:avLst>
          </a:prstGeom>
          <a:solidFill>
            <a:srgbClr val="ACC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A03C84-278E-4AB4-B8F5-B8C9F0922EA2}"/>
              </a:ext>
            </a:extLst>
          </p:cNvPr>
          <p:cNvSpPr txBox="1"/>
          <p:nvPr/>
        </p:nvSpPr>
        <p:spPr>
          <a:xfrm>
            <a:off x="3426835" y="5507789"/>
            <a:ext cx="4565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000" dirty="0">
                <a:solidFill>
                  <a:srgbClr val="7B9DF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3000" b="1" dirty="0" smtClean="0">
                <a:solidFill>
                  <a:srgbClr val="7B9DF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 </a:t>
            </a:r>
            <a:r>
              <a:rPr lang="ko-KR" altLang="en-US" sz="3000" dirty="0" smtClean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설계</a:t>
            </a:r>
            <a:endParaRPr lang="ko-KR" altLang="en-US" sz="30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막힌 원호 29">
            <a:extLst>
              <a:ext uri="{FF2B5EF4-FFF2-40B4-BE49-F238E27FC236}">
                <a16:creationId xmlns:a16="http://schemas.microsoft.com/office/drawing/2014/main" id="{271A24CF-432C-4BD6-81A9-FEC6BF0C0C96}"/>
              </a:ext>
            </a:extLst>
          </p:cNvPr>
          <p:cNvSpPr/>
          <p:nvPr/>
        </p:nvSpPr>
        <p:spPr>
          <a:xfrm>
            <a:off x="2754252" y="6397732"/>
            <a:ext cx="1174278" cy="1104289"/>
          </a:xfrm>
          <a:prstGeom prst="blockArc">
            <a:avLst>
              <a:gd name="adj1" fmla="val 5335700"/>
              <a:gd name="adj2" fmla="val 0"/>
              <a:gd name="adj3" fmla="val 25000"/>
            </a:avLst>
          </a:prstGeom>
          <a:solidFill>
            <a:srgbClr val="ACC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A03C84-278E-4AB4-B8F5-B8C9F0922EA2}"/>
              </a:ext>
            </a:extLst>
          </p:cNvPr>
          <p:cNvSpPr txBox="1"/>
          <p:nvPr/>
        </p:nvSpPr>
        <p:spPr>
          <a:xfrm>
            <a:off x="3426835" y="7087405"/>
            <a:ext cx="4565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000" dirty="0">
                <a:solidFill>
                  <a:srgbClr val="7B9DF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3000" b="1" dirty="0" smtClean="0">
                <a:solidFill>
                  <a:srgbClr val="7B9DF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 </a:t>
            </a:r>
            <a:r>
              <a:rPr lang="ko-KR" altLang="en-US" sz="3000" dirty="0" smtClean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</a:t>
            </a:r>
            <a:endParaRPr lang="ko-KR" altLang="en-US" sz="30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271A24CF-432C-4BD6-81A9-FEC6BF0C0C96}"/>
              </a:ext>
            </a:extLst>
          </p:cNvPr>
          <p:cNvSpPr/>
          <p:nvPr/>
        </p:nvSpPr>
        <p:spPr>
          <a:xfrm>
            <a:off x="2754252" y="7977348"/>
            <a:ext cx="1174278" cy="1104289"/>
          </a:xfrm>
          <a:prstGeom prst="blockArc">
            <a:avLst>
              <a:gd name="adj1" fmla="val 5335700"/>
              <a:gd name="adj2" fmla="val 0"/>
              <a:gd name="adj3" fmla="val 25000"/>
            </a:avLst>
          </a:prstGeom>
          <a:solidFill>
            <a:srgbClr val="ACC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A03C84-278E-4AB4-B8F5-B8C9F0922EA2}"/>
              </a:ext>
            </a:extLst>
          </p:cNvPr>
          <p:cNvSpPr txBox="1"/>
          <p:nvPr/>
        </p:nvSpPr>
        <p:spPr>
          <a:xfrm>
            <a:off x="3426835" y="8667021"/>
            <a:ext cx="4565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000" dirty="0">
                <a:solidFill>
                  <a:srgbClr val="7B9DF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3000" b="1" dirty="0" smtClean="0">
                <a:solidFill>
                  <a:srgbClr val="7B9DF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 </a:t>
            </a:r>
            <a:r>
              <a:rPr lang="ko-KR" altLang="en-US" sz="3000" dirty="0" smtClean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프로젝트를 마치며</a:t>
            </a:r>
            <a:endParaRPr lang="ko-KR" altLang="en-US" sz="30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 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데이터베이스 설계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28900"/>
            <a:ext cx="827809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3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 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데이터베이스 설계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024" y="3924298"/>
            <a:ext cx="8891776" cy="472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8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9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A03C84-278E-4AB4-B8F5-B8C9F0922EA2}"/>
              </a:ext>
            </a:extLst>
          </p:cNvPr>
          <p:cNvSpPr txBox="1"/>
          <p:nvPr/>
        </p:nvSpPr>
        <p:spPr>
          <a:xfrm>
            <a:off x="1652211" y="2488168"/>
            <a:ext cx="52883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64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</a:t>
            </a:r>
            <a:endParaRPr lang="ko-KR" altLang="en-US" sz="6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03C84-278E-4AB4-B8F5-B8C9F0922EA2}"/>
              </a:ext>
            </a:extLst>
          </p:cNvPr>
          <p:cNvSpPr txBox="1"/>
          <p:nvPr/>
        </p:nvSpPr>
        <p:spPr>
          <a:xfrm>
            <a:off x="1728411" y="1714500"/>
            <a:ext cx="178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6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endParaRPr lang="ko-KR" altLang="en-US" sz="3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82750" y="4194870"/>
            <a:ext cx="8375650" cy="1248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UI </a:t>
            </a:r>
            <a:r>
              <a:rPr lang="ko-KR" altLang="en-US" sz="44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구현 기능</a:t>
            </a:r>
            <a:endParaRPr lang="en-US" altLang="ko-KR" sz="4400" dirty="0" smtClean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6900" y="794534"/>
            <a:ext cx="9160183" cy="69270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862050" y="6598356"/>
            <a:ext cx="27061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err="1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Jaego</a:t>
            </a:r>
            <a:r>
              <a:rPr lang="en-US" altLang="ko-KR" sz="28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! 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재야의 고수를 만나다</a:t>
            </a:r>
            <a:endParaRPr lang="ko-KR" altLang="en-US" sz="1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66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UI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구현 기능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889" y="2510830"/>
            <a:ext cx="15204222" cy="72046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직사각형 25"/>
          <p:cNvSpPr>
            <a:spLocks noChangeArrowheads="1"/>
          </p:cNvSpPr>
          <p:nvPr/>
        </p:nvSpPr>
        <p:spPr bwMode="auto">
          <a:xfrm>
            <a:off x="1752600" y="4305300"/>
            <a:ext cx="14859000" cy="1295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3400" y="2857500"/>
            <a:ext cx="3124200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키워드로 </a:t>
            </a:r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강의 </a:t>
            </a:r>
            <a:r>
              <a:rPr lang="ko-KR" altLang="en-US" sz="24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검색</a:t>
            </a:r>
          </a:p>
        </p:txBody>
      </p:sp>
      <p:cxnSp>
        <p:nvCxnSpPr>
          <p:cNvPr id="28" name="직선 연결선 27"/>
          <p:cNvCxnSpPr>
            <a:endCxn id="15" idx="1"/>
          </p:cNvCxnSpPr>
          <p:nvPr/>
        </p:nvCxnSpPr>
        <p:spPr>
          <a:xfrm flipV="1">
            <a:off x="11430000" y="3088333"/>
            <a:ext cx="533400" cy="2308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>
            <a:spLocks noChangeArrowheads="1"/>
          </p:cNvSpPr>
          <p:nvPr/>
        </p:nvSpPr>
        <p:spPr bwMode="auto">
          <a:xfrm>
            <a:off x="7620000" y="2857500"/>
            <a:ext cx="3830955" cy="1143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24350" y="2640325"/>
            <a:ext cx="2783205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강의마다</a:t>
            </a:r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특정 카테고리로 분류</a:t>
            </a:r>
            <a:endParaRPr lang="ko-KR" altLang="en-US" sz="24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4" name="직선 연결선 33"/>
          <p:cNvCxnSpPr>
            <a:endCxn id="33" idx="1"/>
          </p:cNvCxnSpPr>
          <p:nvPr/>
        </p:nvCxnSpPr>
        <p:spPr>
          <a:xfrm flipV="1">
            <a:off x="3810000" y="3055824"/>
            <a:ext cx="514350" cy="12494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83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UI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구현 기능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23188"/>
            <a:ext cx="12725400" cy="77447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533400" y="2476500"/>
            <a:ext cx="1676402" cy="1143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8401" y="3619500"/>
            <a:ext cx="26670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외국어 카테고리</a:t>
            </a:r>
            <a:endParaRPr lang="ko-KR" altLang="en-US" sz="24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 flipV="1">
            <a:off x="2209803" y="3238500"/>
            <a:ext cx="533398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13"/>
          <a:stretch/>
        </p:blipFill>
        <p:spPr>
          <a:xfrm>
            <a:off x="9448800" y="2123188"/>
            <a:ext cx="8387248" cy="77447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/>
          <p:cNvSpPr>
            <a:spLocks noChangeArrowheads="1"/>
          </p:cNvSpPr>
          <p:nvPr/>
        </p:nvSpPr>
        <p:spPr bwMode="auto">
          <a:xfrm>
            <a:off x="16230599" y="2447544"/>
            <a:ext cx="1676402" cy="1143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954001" y="3619500"/>
            <a:ext cx="3276598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디자인</a:t>
            </a:r>
            <a:r>
              <a:rPr lang="en-US" altLang="ko-KR" sz="24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 카테고리</a:t>
            </a:r>
            <a:endParaRPr lang="ko-KR" altLang="en-US" sz="24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15764681" y="3238500"/>
            <a:ext cx="465918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8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UI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구현 기능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476500"/>
            <a:ext cx="14325600" cy="7276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8229601" y="9105900"/>
            <a:ext cx="1600200" cy="59796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1000" y="1332339"/>
            <a:ext cx="3886200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최신 등록 강의 순서대로 메인 화면에 노출 </a:t>
            </a:r>
            <a:endParaRPr lang="ko-KR" altLang="en-US" sz="24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57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UI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구현 기능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1" b="54225"/>
          <a:stretch/>
        </p:blipFill>
        <p:spPr>
          <a:xfrm>
            <a:off x="990600" y="3314700"/>
            <a:ext cx="8092474" cy="4191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25" b="54612"/>
          <a:stretch/>
        </p:blipFill>
        <p:spPr>
          <a:xfrm>
            <a:off x="9186672" y="3314700"/>
            <a:ext cx="7805928" cy="4191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520474" y="4728001"/>
            <a:ext cx="3032726" cy="461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 전 </a:t>
            </a:r>
            <a:r>
              <a:rPr lang="ko-KR" altLang="en-US" sz="24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상단바</a:t>
            </a:r>
            <a:endParaRPr lang="ko-KR" altLang="en-US" sz="24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48872" y="4728002"/>
            <a:ext cx="3081528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 후 </a:t>
            </a:r>
            <a:r>
              <a:rPr lang="ko-KR" altLang="en-US" sz="24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상단바</a:t>
            </a:r>
            <a:endParaRPr lang="en-US" altLang="ko-KR" sz="2400" dirty="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나의 프로필</a:t>
            </a:r>
            <a:r>
              <a:rPr lang="en-US" altLang="ko-KR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멘토</a:t>
            </a:r>
            <a:r>
              <a:rPr lang="en-US" altLang="ko-KR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클래스 신청서 활성화 </a:t>
            </a:r>
            <a:endParaRPr lang="ko-KR" altLang="en-US" sz="24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37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UI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구현 기능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17059" r="48334"/>
          <a:stretch/>
        </p:blipFill>
        <p:spPr>
          <a:xfrm>
            <a:off x="9537700" y="2171700"/>
            <a:ext cx="7086092" cy="80261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067" y="2171700"/>
            <a:ext cx="7238960" cy="80261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188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UI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구현 기능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525"/>
          <a:stretch/>
        </p:blipFill>
        <p:spPr>
          <a:xfrm>
            <a:off x="73461" y="3009900"/>
            <a:ext cx="9070539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7" b="12129"/>
          <a:stretch/>
        </p:blipFill>
        <p:spPr>
          <a:xfrm>
            <a:off x="9144000" y="3009900"/>
            <a:ext cx="9045182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927100" y="5372101"/>
            <a:ext cx="1143000" cy="67998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>
            <a:off x="10010339" y="5359628"/>
            <a:ext cx="1143000" cy="67998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05400" y="6819900"/>
            <a:ext cx="3032726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jQuery, Ajax </a:t>
            </a:r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활용 이메일 중복 체크</a:t>
            </a:r>
            <a:endParaRPr lang="ko-KR" altLang="en-US" sz="24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36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UI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구현 기능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42" y="2705100"/>
            <a:ext cx="6451716" cy="6347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263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9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44200" y="809821"/>
            <a:ext cx="8852653" cy="69270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A03C84-278E-4AB4-B8F5-B8C9F0922EA2}"/>
              </a:ext>
            </a:extLst>
          </p:cNvPr>
          <p:cNvSpPr txBox="1"/>
          <p:nvPr/>
        </p:nvSpPr>
        <p:spPr>
          <a:xfrm>
            <a:off x="1652211" y="2488168"/>
            <a:ext cx="52883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64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소개</a:t>
            </a:r>
            <a:endParaRPr lang="ko-KR" altLang="en-US" sz="6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03C84-278E-4AB4-B8F5-B8C9F0922EA2}"/>
              </a:ext>
            </a:extLst>
          </p:cNvPr>
          <p:cNvSpPr txBox="1"/>
          <p:nvPr/>
        </p:nvSpPr>
        <p:spPr>
          <a:xfrm>
            <a:off x="1728411" y="1714500"/>
            <a:ext cx="178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6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01.</a:t>
            </a:r>
            <a:endParaRPr lang="ko-KR" altLang="en-US" sz="3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82750" y="4194870"/>
            <a:ext cx="837565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</a:t>
            </a:r>
            <a:endParaRPr lang="en-US" altLang="ko-KR" sz="4400" dirty="0" smtClean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프로젝트의 목적</a:t>
            </a:r>
            <a:endParaRPr lang="en-US" altLang="ko-KR" sz="2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환경</a:t>
            </a:r>
            <a:endParaRPr lang="en-US" altLang="ko-KR" sz="2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역할 분담</a:t>
            </a:r>
            <a:endParaRPr lang="en-US" altLang="ko-KR" sz="28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62050" y="6598356"/>
            <a:ext cx="27061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err="1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Jaego</a:t>
            </a:r>
            <a:r>
              <a:rPr lang="en-US" altLang="ko-KR" sz="28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! 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재야의 고수를 만나다</a:t>
            </a:r>
            <a:endParaRPr lang="ko-KR" altLang="en-US" sz="1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347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UI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구현 기능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35098" r="60833" b="21765"/>
          <a:stretch/>
        </p:blipFill>
        <p:spPr>
          <a:xfrm>
            <a:off x="2057400" y="3009900"/>
            <a:ext cx="6169430" cy="556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35098" r="60834" b="16275"/>
          <a:stretch/>
        </p:blipFill>
        <p:spPr>
          <a:xfrm>
            <a:off x="10058400" y="3009900"/>
            <a:ext cx="6393737" cy="6172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2286000" y="4493996"/>
            <a:ext cx="1981200" cy="110670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10287000" y="4481523"/>
            <a:ext cx="1981200" cy="110670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13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UI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구현 기능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11708"/>
            <a:ext cx="8108156" cy="52782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2" b="-365"/>
          <a:stretch/>
        </p:blipFill>
        <p:spPr>
          <a:xfrm>
            <a:off x="9677399" y="3092591"/>
            <a:ext cx="8060463" cy="5297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4343400" y="3732276"/>
            <a:ext cx="3581400" cy="609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13563600" y="3695700"/>
            <a:ext cx="1752600" cy="609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86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UI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구현 기능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61" y="2844568"/>
            <a:ext cx="8761478" cy="6185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8839200" y="3162300"/>
            <a:ext cx="4419600" cy="1371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596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638" y="108949"/>
            <a:ext cx="8229994" cy="10026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UI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구현 기능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638" y="163813"/>
            <a:ext cx="8229994" cy="10026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63084"/>
            <a:ext cx="7924800" cy="5187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730274" y="2324100"/>
            <a:ext cx="3413726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수강신청을 한 회원의 연령대</a:t>
            </a:r>
            <a:r>
              <a:rPr lang="en-US" altLang="ko-KR" sz="24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성별을 시각화</a:t>
            </a:r>
            <a:endParaRPr lang="ko-KR" altLang="en-US" sz="24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896112" y="4958334"/>
            <a:ext cx="7787606" cy="254736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 flipV="1">
            <a:off x="8001000" y="3155097"/>
            <a:ext cx="3124200" cy="20828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>
            <a:spLocks noChangeArrowheads="1"/>
          </p:cNvSpPr>
          <p:nvPr/>
        </p:nvSpPr>
        <p:spPr bwMode="auto">
          <a:xfrm>
            <a:off x="11125200" y="5219700"/>
            <a:ext cx="4724400" cy="84277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8568" y="4031243"/>
            <a:ext cx="2164063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카카오맵</a:t>
            </a:r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</a:t>
            </a:r>
            <a:endParaRPr lang="ko-KR" altLang="en-US" sz="24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80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47900"/>
            <a:ext cx="6324599" cy="23262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UI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구현 기능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63084"/>
            <a:ext cx="7924800" cy="5187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19766"/>
            <a:ext cx="7772400" cy="5162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1" y="5607062"/>
            <a:ext cx="7760209" cy="44438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3962400" y="3695700"/>
            <a:ext cx="1828800" cy="597611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3410712" y="9029700"/>
            <a:ext cx="2977896" cy="101661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0" y="3848100"/>
            <a:ext cx="1676400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정원 마감</a:t>
            </a:r>
            <a:endParaRPr lang="ko-KR" altLang="en-US" sz="24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8315" y="7493644"/>
            <a:ext cx="2142744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토스페이</a:t>
            </a:r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</a:t>
            </a:r>
            <a:endParaRPr lang="ko-KR" altLang="en-US" sz="24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8229600" y="2857500"/>
            <a:ext cx="3352800" cy="463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5257800" y="7955309"/>
            <a:ext cx="1981200" cy="10743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9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UI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구현 기능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417" y="143130"/>
            <a:ext cx="6578183" cy="100112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4"/>
          <a:stretch/>
        </p:blipFill>
        <p:spPr>
          <a:xfrm>
            <a:off x="228600" y="2171700"/>
            <a:ext cx="8851032" cy="739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99" y="2514600"/>
            <a:ext cx="6637993" cy="7048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376666" y="8604398"/>
            <a:ext cx="994934" cy="63561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13286713" y="4515612"/>
            <a:ext cx="1447800" cy="609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>
            <a:off x="13299413" y="9492106"/>
            <a:ext cx="1447800" cy="609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12185" y="5623351"/>
            <a:ext cx="2274528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</a:t>
            </a:r>
            <a:r>
              <a:rPr lang="ko-KR" altLang="en-US" sz="24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클래스룸</a:t>
            </a:r>
            <a:endParaRPr lang="en-US" altLang="ko-KR" sz="24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페이지로 이동</a:t>
            </a:r>
            <a:endParaRPr lang="ko-KR" altLang="en-US" sz="24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1" name="직선 연결선 10"/>
          <p:cNvCxnSpPr>
            <a:stCxn id="8" idx="1"/>
          </p:cNvCxnSpPr>
          <p:nvPr/>
        </p:nvCxnSpPr>
        <p:spPr>
          <a:xfrm flipH="1">
            <a:off x="12005053" y="4820412"/>
            <a:ext cx="1281660" cy="7852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9" idx="1"/>
          </p:cNvCxnSpPr>
          <p:nvPr/>
        </p:nvCxnSpPr>
        <p:spPr>
          <a:xfrm flipH="1" flipV="1">
            <a:off x="12117679" y="6472004"/>
            <a:ext cx="1181734" cy="33249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>
            <a:spLocks noChangeArrowheads="1"/>
          </p:cNvSpPr>
          <p:nvPr/>
        </p:nvSpPr>
        <p:spPr bwMode="auto">
          <a:xfrm>
            <a:off x="13299413" y="4533266"/>
            <a:ext cx="1447800" cy="609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cxnSp>
        <p:nvCxnSpPr>
          <p:cNvPr id="17" name="직선 연결선 16"/>
          <p:cNvCxnSpPr>
            <a:stCxn id="16" idx="1"/>
          </p:cNvCxnSpPr>
          <p:nvPr/>
        </p:nvCxnSpPr>
        <p:spPr>
          <a:xfrm flipH="1">
            <a:off x="12017753" y="4838066"/>
            <a:ext cx="1281660" cy="7852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83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UI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구현 기능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18588"/>
            <a:ext cx="8908619" cy="7696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114300"/>
            <a:ext cx="8938122" cy="9991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3106400" y="5666523"/>
            <a:ext cx="3886201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항목 필수 기입</a:t>
            </a:r>
            <a:r>
              <a:rPr lang="en-US" altLang="ko-KR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경력과 </a:t>
            </a:r>
            <a:r>
              <a:rPr lang="ko-KR" altLang="en-US" sz="24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소셜미디어</a:t>
            </a:r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링크는</a:t>
            </a:r>
            <a:endParaRPr lang="en-US" altLang="ko-KR" sz="2400" dirty="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최소 </a:t>
            </a:r>
            <a:r>
              <a:rPr lang="en-US" altLang="ko-KR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 이상</a:t>
            </a:r>
            <a:endParaRPr lang="ko-KR" altLang="en-US" sz="24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9372600" y="2933700"/>
            <a:ext cx="1828800" cy="58681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06200" y="2472035"/>
            <a:ext cx="2455571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멘토 사진 업로드</a:t>
            </a:r>
            <a:endParaRPr lang="ko-KR" altLang="en-US" sz="24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>
            <a:spLocks noChangeArrowheads="1"/>
          </p:cNvSpPr>
          <p:nvPr/>
        </p:nvSpPr>
        <p:spPr bwMode="auto">
          <a:xfrm>
            <a:off x="9347201" y="9626600"/>
            <a:ext cx="838200" cy="46846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71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UI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구현 기능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933700"/>
            <a:ext cx="6680543" cy="49151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2417063"/>
            <a:ext cx="8439912" cy="68279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2410569"/>
            <a:ext cx="8534400" cy="6834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2362200" y="8191500"/>
            <a:ext cx="4267200" cy="914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11963400" y="8039100"/>
            <a:ext cx="2895600" cy="1066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47977" y="8644235"/>
            <a:ext cx="2401824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멘토 승인 완료</a:t>
            </a:r>
            <a:endParaRPr lang="ko-KR" altLang="en-US" sz="24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18935" y="8650224"/>
            <a:ext cx="1995881" cy="46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멘토 승인 중</a:t>
            </a:r>
            <a:endParaRPr lang="ko-KR" altLang="en-US" sz="24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02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UI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구현 기능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25" y="1943100"/>
            <a:ext cx="9353575" cy="82859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814" y="5542788"/>
            <a:ext cx="5003778" cy="4686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085825" y="8039101"/>
            <a:ext cx="3797071" cy="218389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cxnSp>
        <p:nvCxnSpPr>
          <p:cNvPr id="7" name="직선 연결선 6"/>
          <p:cNvCxnSpPr>
            <a:endCxn id="4" idx="1"/>
          </p:cNvCxnSpPr>
          <p:nvPr/>
        </p:nvCxnSpPr>
        <p:spPr>
          <a:xfrm flipV="1">
            <a:off x="4882896" y="7886059"/>
            <a:ext cx="6335918" cy="16008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52400" y="7658340"/>
            <a:ext cx="2739595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다음 우편번호 </a:t>
            </a:r>
            <a:r>
              <a:rPr lang="en-US" altLang="ko-KR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</a:t>
            </a:r>
            <a:endParaRPr lang="ko-KR" altLang="en-US" sz="24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>
            <a:off x="1085825" y="5981700"/>
            <a:ext cx="1809776" cy="1524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cxnSp>
        <p:nvCxnSpPr>
          <p:cNvPr id="10" name="직선 연결선 9"/>
          <p:cNvCxnSpPr>
            <a:stCxn id="9" idx="3"/>
          </p:cNvCxnSpPr>
          <p:nvPr/>
        </p:nvCxnSpPr>
        <p:spPr>
          <a:xfrm flipV="1">
            <a:off x="2895601" y="3619500"/>
            <a:ext cx="8286873" cy="3124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1816032"/>
            <a:ext cx="2506078" cy="34798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2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UI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구현 기능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19300"/>
            <a:ext cx="7676575" cy="57266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485901"/>
            <a:ext cx="8387815" cy="81498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686300"/>
            <a:ext cx="6921158" cy="4949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9829800" y="8877300"/>
            <a:ext cx="1495122" cy="609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2220" y="6977179"/>
            <a:ext cx="2139626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클래스 승인 중 </a:t>
            </a:r>
            <a:endParaRPr lang="ko-KR" altLang="en-US" sz="24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419109" y="7226300"/>
            <a:ext cx="872171" cy="45744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12" name="직사각형 11"/>
          <p:cNvSpPr>
            <a:spLocks noChangeArrowheads="1"/>
          </p:cNvSpPr>
          <p:nvPr/>
        </p:nvSpPr>
        <p:spPr bwMode="auto">
          <a:xfrm>
            <a:off x="2640077" y="6780033"/>
            <a:ext cx="2242819" cy="67184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6307" y="8675715"/>
            <a:ext cx="3505200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승인 완료 시</a:t>
            </a:r>
            <a:endParaRPr lang="en-US" altLang="ko-KR" sz="2400" dirty="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4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클래스룸</a:t>
            </a:r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페이지 활성화</a:t>
            </a:r>
            <a:endParaRPr lang="ko-KR" altLang="en-US" sz="24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35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744842"/>
            <a:ext cx="5334000" cy="358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0" y="3027779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쇼핑몰</a:t>
            </a:r>
            <a:r>
              <a:rPr lang="en-US" altLang="ko-KR" sz="3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??</a:t>
            </a:r>
            <a:endParaRPr lang="ko-KR" altLang="en-US" sz="3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676400" y="4187792"/>
            <a:ext cx="10914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누구나 선생이 될 수 있는 웹 사이트</a:t>
            </a:r>
            <a:r>
              <a:rPr lang="en-US" altLang="ko-KR" sz="48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!</a:t>
            </a:r>
            <a:r>
              <a:rPr lang="ko-KR" altLang="en-US" sz="48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ko-KR" altLang="en-US" sz="4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372100"/>
            <a:ext cx="3657600" cy="3657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288" y="5524188"/>
            <a:ext cx="3505512" cy="350551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소개 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52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7284E-6 L -0.30304 -1.7284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UI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구현 기능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" t="3488" r="4826" b="4651"/>
          <a:stretch/>
        </p:blipFill>
        <p:spPr>
          <a:xfrm>
            <a:off x="276310" y="2831244"/>
            <a:ext cx="9248690" cy="6427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57200" y="3924300"/>
            <a:ext cx="1752600" cy="67184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4629912" y="5981700"/>
            <a:ext cx="1077976" cy="48527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8458200" y="5524500"/>
            <a:ext cx="533400" cy="45719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831244"/>
            <a:ext cx="8105648" cy="64194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/>
          <p:cNvSpPr>
            <a:spLocks noChangeArrowheads="1"/>
          </p:cNvSpPr>
          <p:nvPr/>
        </p:nvSpPr>
        <p:spPr bwMode="auto">
          <a:xfrm>
            <a:off x="11353800" y="4793756"/>
            <a:ext cx="2819400" cy="42594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11353800" y="4309606"/>
            <a:ext cx="838200" cy="44019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8991600" y="5006729"/>
            <a:ext cx="2362200" cy="746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38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UI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구현 기능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657856" y="873252"/>
            <a:ext cx="7944344" cy="9147685"/>
            <a:chOff x="6738325" y="2976666"/>
            <a:chExt cx="4978656" cy="580882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" b="878"/>
            <a:stretch/>
          </p:blipFill>
          <p:spPr>
            <a:xfrm>
              <a:off x="6739181" y="3516912"/>
              <a:ext cx="4977800" cy="526857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37" b="82281"/>
            <a:stretch/>
          </p:blipFill>
          <p:spPr>
            <a:xfrm>
              <a:off x="6738325" y="2976666"/>
              <a:ext cx="4978656" cy="51622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941606"/>
            <a:ext cx="3402545" cy="22310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36705"/>
            <a:ext cx="6781800" cy="56160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12230100" y="5966336"/>
            <a:ext cx="762000" cy="53606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>
            <a:off x="12941300" y="5966336"/>
            <a:ext cx="762000" cy="53606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cxnSp>
        <p:nvCxnSpPr>
          <p:cNvPr id="10" name="직선 연결선 9"/>
          <p:cNvCxnSpPr>
            <a:stCxn id="7" idx="3"/>
          </p:cNvCxnSpPr>
          <p:nvPr/>
        </p:nvCxnSpPr>
        <p:spPr>
          <a:xfrm>
            <a:off x="8001000" y="4844722"/>
            <a:ext cx="4229100" cy="1365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endCxn id="9" idx="2"/>
          </p:cNvCxnSpPr>
          <p:nvPr/>
        </p:nvCxnSpPr>
        <p:spPr>
          <a:xfrm flipV="1">
            <a:off x="8744822" y="6502400"/>
            <a:ext cx="4577478" cy="25159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5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UI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구현 기능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4" y="3565379"/>
            <a:ext cx="9333506" cy="4947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747838"/>
            <a:ext cx="8077200" cy="79101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914400" y="5372100"/>
            <a:ext cx="1524000" cy="89542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304800" y="4420410"/>
            <a:ext cx="1561290" cy="533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>
            <a:off x="4267200" y="6578600"/>
            <a:ext cx="533400" cy="44013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12" name="직사각형 11"/>
          <p:cNvSpPr>
            <a:spLocks noChangeArrowheads="1"/>
          </p:cNvSpPr>
          <p:nvPr/>
        </p:nvSpPr>
        <p:spPr bwMode="auto">
          <a:xfrm>
            <a:off x="11642288" y="4171998"/>
            <a:ext cx="2875335" cy="8001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5736" y="6627088"/>
            <a:ext cx="2036064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클래스 만족도 시각화 </a:t>
            </a:r>
            <a:endParaRPr lang="ko-KR" altLang="en-US" sz="24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기능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UI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구현 기능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1" r="2265"/>
          <a:stretch/>
        </p:blipFill>
        <p:spPr>
          <a:xfrm>
            <a:off x="9191091" y="3356610"/>
            <a:ext cx="8895741" cy="51995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4"/>
          <a:stretch/>
        </p:blipFill>
        <p:spPr>
          <a:xfrm>
            <a:off x="194867" y="3372612"/>
            <a:ext cx="8930845" cy="5183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3179064" y="7277100"/>
            <a:ext cx="1941576" cy="8564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r>
              <a:rPr lang="en-US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961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9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A03C84-278E-4AB4-B8F5-B8C9F0922EA2}"/>
              </a:ext>
            </a:extLst>
          </p:cNvPr>
          <p:cNvSpPr txBox="1"/>
          <p:nvPr/>
        </p:nvSpPr>
        <p:spPr>
          <a:xfrm>
            <a:off x="1652211" y="2488168"/>
            <a:ext cx="52883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64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프로젝트를</a:t>
            </a:r>
            <a:endParaRPr lang="en-US" altLang="ko-KR" sz="6400" b="1" dirty="0" smtClean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defTabSz="1371600" latinLnBrk="1"/>
            <a:r>
              <a:rPr lang="ko-KR" altLang="en-US" sz="6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</a:t>
            </a:r>
            <a:r>
              <a:rPr lang="ko-KR" altLang="en-US" sz="64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치며</a:t>
            </a:r>
            <a:endParaRPr lang="ko-KR" altLang="en-US" sz="6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03C84-278E-4AB4-B8F5-B8C9F0922EA2}"/>
              </a:ext>
            </a:extLst>
          </p:cNvPr>
          <p:cNvSpPr txBox="1"/>
          <p:nvPr/>
        </p:nvSpPr>
        <p:spPr>
          <a:xfrm>
            <a:off x="1728411" y="1714500"/>
            <a:ext cx="178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6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04.</a:t>
            </a:r>
            <a:endParaRPr lang="ko-KR" altLang="en-US" sz="3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62050" y="6598356"/>
            <a:ext cx="27061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Jaego! 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재야의 고수를 만나다</a:t>
            </a:r>
            <a:endParaRPr lang="ko-KR" altLang="en-US" sz="1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9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80967" y="788794"/>
            <a:ext cx="7072459" cy="692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9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프로젝트를 마치며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3362861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아쉬운 점</a:t>
            </a:r>
            <a:r>
              <a:rPr lang="en-US" altLang="ko-KR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endParaRPr lang="ko-KR" altLang="en-US" sz="4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6589574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배운 점</a:t>
            </a:r>
            <a:r>
              <a:rPr lang="en-US" altLang="ko-KR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endParaRPr lang="ko-KR" altLang="en-US" sz="4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8600" y="4198085"/>
            <a:ext cx="1234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3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“Git </a:t>
            </a:r>
            <a:r>
              <a:rPr lang="ko-KR" altLang="en-US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활용 부재로 인한 프로젝트 통합의 </a:t>
            </a:r>
            <a:r>
              <a:rPr lang="ko-KR" altLang="en-US" sz="3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어려움</a:t>
            </a:r>
            <a:r>
              <a:rPr lang="en-US" altLang="ko-KR" sz="3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”</a:t>
            </a:r>
            <a:endParaRPr lang="en-US" altLang="ko-KR" sz="3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3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“</a:t>
            </a:r>
            <a:r>
              <a:rPr lang="ko-KR" altLang="en-US" sz="3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담당 </a:t>
            </a:r>
            <a:r>
              <a:rPr lang="ko-KR" altLang="en-US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파트에 </a:t>
            </a:r>
            <a:r>
              <a:rPr lang="ko-KR" altLang="en-US" sz="3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한정된 배움</a:t>
            </a:r>
            <a:r>
              <a:rPr lang="en-US" altLang="ko-KR" sz="3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”</a:t>
            </a:r>
            <a:endParaRPr lang="en-US" altLang="ko-KR" sz="3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8600" y="7427774"/>
            <a:ext cx="12344400" cy="148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“</a:t>
            </a:r>
            <a:r>
              <a:rPr lang="ko-KR" altLang="en-US" sz="3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다방면의 주도적인 공부의 필요성</a:t>
            </a:r>
            <a:r>
              <a:rPr lang="en-US" altLang="ko-KR" sz="3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3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“</a:t>
            </a:r>
            <a:r>
              <a:rPr lang="ko-KR" altLang="en-US" sz="3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팀플을 통한 다양한 시각 함양과 협력의 중요성</a:t>
            </a:r>
            <a:r>
              <a:rPr lang="en-US" altLang="ko-KR" sz="3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”</a:t>
            </a:r>
            <a:endParaRPr lang="en-US" altLang="ko-KR" sz="3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26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7B9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713427" y="498663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KG ITBANK – Web Development Project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13427" y="7203638"/>
            <a:ext cx="7315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Team A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김덕년</a:t>
            </a:r>
            <a:r>
              <a:rPr lang="en-US" altLang="ko-KR" sz="24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</a:t>
            </a:r>
            <a:r>
              <a:rPr lang="ko-KR" altLang="en-US" sz="24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송호현</a:t>
            </a:r>
            <a:r>
              <a:rPr lang="en-US" altLang="ko-KR" sz="24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</a:t>
            </a:r>
            <a:r>
              <a:rPr lang="ko-KR" altLang="en-US" sz="24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임채환</a:t>
            </a:r>
            <a:r>
              <a:rPr lang="en-US" altLang="ko-KR" sz="24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</a:t>
            </a:r>
            <a:r>
              <a:rPr lang="ko-KR" altLang="en-US" sz="24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장영주</a:t>
            </a:r>
            <a:r>
              <a:rPr lang="en-US" altLang="ko-KR" sz="24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ko-KR" altLang="en-US" sz="24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진선엽</a:t>
            </a:r>
            <a:endParaRPr lang="ko-KR" altLang="en-US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76400" y="2857500"/>
            <a:ext cx="9183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8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감사합니다 </a:t>
            </a:r>
            <a:r>
              <a:rPr lang="en-US" altLang="ko-KR" sz="108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!</a:t>
            </a:r>
            <a:endParaRPr lang="ko-KR" altLang="en-US" sz="108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0" y="6813148"/>
            <a:ext cx="1683152" cy="1683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394726000" descr="EMB00001f2c5f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819" y="2677226"/>
            <a:ext cx="5932330" cy="597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소개 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7369" y="3264322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재능</a:t>
            </a:r>
            <a:r>
              <a:rPr lang="en-US" altLang="ko-KR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4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563600" y="4341985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클래스룸</a:t>
            </a:r>
            <a:r>
              <a:rPr lang="en-US" altLang="ko-KR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!</a:t>
            </a:r>
            <a:endParaRPr lang="ko-KR" altLang="en-US" sz="4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41968" y="7777945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멘티</a:t>
            </a:r>
            <a:endParaRPr lang="ko-KR" altLang="en-US" sz="4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1400" y="5199632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멘토</a:t>
            </a:r>
            <a:r>
              <a:rPr lang="en-US" altLang="ko-KR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!</a:t>
            </a:r>
            <a:endParaRPr lang="ko-KR" altLang="en-US" sz="4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25874" y="8237467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커뮤니케이션</a:t>
            </a:r>
            <a:endParaRPr lang="ko-KR" altLang="en-US" sz="4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581400" y="3771900"/>
            <a:ext cx="2165768" cy="719846"/>
          </a:xfrm>
          <a:prstGeom prst="line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5105400" y="5488692"/>
            <a:ext cx="641768" cy="35808"/>
          </a:xfrm>
          <a:prstGeom prst="line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3581400" y="6701491"/>
            <a:ext cx="2165768" cy="1076454"/>
          </a:xfrm>
          <a:prstGeom prst="line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12468981" y="4881970"/>
            <a:ext cx="713787" cy="335803"/>
          </a:xfrm>
          <a:prstGeom prst="line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2421683" y="6501876"/>
            <a:ext cx="989517" cy="1461024"/>
          </a:xfrm>
          <a:prstGeom prst="line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10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9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44200" y="809821"/>
            <a:ext cx="8852653" cy="69270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A03C84-278E-4AB4-B8F5-B8C9F0922EA2}"/>
              </a:ext>
            </a:extLst>
          </p:cNvPr>
          <p:cNvSpPr txBox="1"/>
          <p:nvPr/>
        </p:nvSpPr>
        <p:spPr>
          <a:xfrm>
            <a:off x="1652211" y="2488168"/>
            <a:ext cx="52883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64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소개</a:t>
            </a:r>
            <a:endParaRPr lang="ko-KR" altLang="en-US" sz="6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03C84-278E-4AB4-B8F5-B8C9F0922EA2}"/>
              </a:ext>
            </a:extLst>
          </p:cNvPr>
          <p:cNvSpPr txBox="1"/>
          <p:nvPr/>
        </p:nvSpPr>
        <p:spPr>
          <a:xfrm>
            <a:off x="1728411" y="1714500"/>
            <a:ext cx="178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6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01.</a:t>
            </a:r>
            <a:endParaRPr lang="ko-KR" altLang="en-US" sz="3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82750" y="4194870"/>
            <a:ext cx="837565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개요</a:t>
            </a:r>
            <a:endParaRPr lang="en-US" altLang="ko-KR" sz="2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프로젝트의 </a:t>
            </a:r>
            <a:r>
              <a:rPr lang="ko-KR" altLang="en-US" sz="44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목적</a:t>
            </a:r>
            <a:endParaRPr lang="en-US" altLang="ko-KR" sz="4400" dirty="0" smtClean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환경</a:t>
            </a:r>
            <a:endParaRPr lang="en-US" altLang="ko-KR" sz="2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역할 분담</a:t>
            </a:r>
            <a:endParaRPr lang="en-US" altLang="ko-KR" sz="28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62050" y="6598356"/>
            <a:ext cx="27061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err="1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Jaego</a:t>
            </a:r>
            <a:r>
              <a:rPr lang="en-US" altLang="ko-KR" sz="28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! 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재야의 고수를 만나다</a:t>
            </a:r>
            <a:endParaRPr lang="ko-KR" altLang="en-US" sz="1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582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0" y="3162300"/>
            <a:ext cx="1005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 </a:t>
            </a:r>
            <a:r>
              <a:rPr lang="ko-KR" altLang="en-US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비슷한 연령대</a:t>
            </a:r>
            <a:r>
              <a:rPr lang="en-US" altLang="ko-KR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성비</a:t>
            </a:r>
            <a:r>
              <a:rPr lang="en-US" altLang="ko-KR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강의 장소 확인</a:t>
            </a:r>
            <a:endParaRPr lang="ko-KR" altLang="en-US" sz="4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5959614"/>
            <a:ext cx="1104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</a:t>
            </a:r>
            <a:r>
              <a:rPr lang="ko-KR" altLang="en-US" sz="40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클래스룸을</a:t>
            </a:r>
            <a:r>
              <a:rPr lang="ko-KR" altLang="en-US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활용한 커뮤니케이션 기능 확대</a:t>
            </a:r>
            <a:endParaRPr lang="ko-KR" altLang="en-US" sz="4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7559814"/>
            <a:ext cx="1607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3. </a:t>
            </a:r>
            <a:r>
              <a:rPr lang="ko-KR" altLang="en-US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전문가가 아니더라도 멘토가 될 수 있으며</a:t>
            </a:r>
            <a:r>
              <a:rPr lang="en-US" altLang="ko-KR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동시에 </a:t>
            </a:r>
            <a:r>
              <a:rPr lang="ko-KR" altLang="en-US" sz="40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멘티</a:t>
            </a:r>
            <a:r>
              <a:rPr lang="ko-KR" altLang="en-US" sz="4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가능 </a:t>
            </a:r>
            <a:endParaRPr lang="ko-KR" altLang="en-US" sz="4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86800" y="40920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소규모 오프라인 강의 거리감 최소화</a:t>
            </a:r>
            <a:endParaRPr lang="ko-KR" altLang="en-US" sz="4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543800" y="4064943"/>
            <a:ext cx="914400" cy="762000"/>
          </a:xfrm>
          <a:prstGeom prst="rightArrow">
            <a:avLst/>
          </a:prstGeom>
          <a:solidFill>
            <a:srgbClr val="7B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소개 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프로젝트의 목적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52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9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44200" y="809821"/>
            <a:ext cx="8852653" cy="69270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A03C84-278E-4AB4-B8F5-B8C9F0922EA2}"/>
              </a:ext>
            </a:extLst>
          </p:cNvPr>
          <p:cNvSpPr txBox="1"/>
          <p:nvPr/>
        </p:nvSpPr>
        <p:spPr>
          <a:xfrm>
            <a:off x="1652211" y="2488168"/>
            <a:ext cx="52883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64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소개</a:t>
            </a:r>
            <a:endParaRPr lang="ko-KR" altLang="en-US" sz="6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03C84-278E-4AB4-B8F5-B8C9F0922EA2}"/>
              </a:ext>
            </a:extLst>
          </p:cNvPr>
          <p:cNvSpPr txBox="1"/>
          <p:nvPr/>
        </p:nvSpPr>
        <p:spPr>
          <a:xfrm>
            <a:off x="1728411" y="1714500"/>
            <a:ext cx="178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en-US" altLang="ko-KR" sz="36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01.</a:t>
            </a:r>
            <a:endParaRPr lang="ko-KR" altLang="en-US" sz="3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82750" y="4194870"/>
            <a:ext cx="837565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개요</a:t>
            </a:r>
            <a:endParaRPr lang="en-US" altLang="ko-KR" sz="24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프로젝트의 목적</a:t>
            </a:r>
            <a:endParaRPr lang="en-US" altLang="ko-KR" sz="2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환경</a:t>
            </a:r>
            <a:endParaRPr lang="en-US" altLang="ko-KR" sz="4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역할 분담</a:t>
            </a:r>
            <a:endParaRPr lang="en-US" altLang="ko-KR" sz="28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62050" y="6598356"/>
            <a:ext cx="27061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err="1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Jaego</a:t>
            </a:r>
            <a:r>
              <a:rPr lang="en-US" altLang="ko-KR" sz="28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! 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재야의 고수를 만나다</a:t>
            </a:r>
            <a:endParaRPr lang="ko-KR" altLang="en-US" sz="1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63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934E67C-03D9-4EDC-AEE3-4EF157C90CCD}"/>
              </a:ext>
            </a:extLst>
          </p:cNvPr>
          <p:cNvSpPr>
            <a:spLocks noGrp="1"/>
          </p:cNvSpPr>
          <p:nvPr/>
        </p:nvSpPr>
        <p:spPr>
          <a:xfrm>
            <a:off x="-25400" y="876300"/>
            <a:ext cx="8940800" cy="871538"/>
          </a:xfrm>
          <a:prstGeom prst="rect">
            <a:avLst/>
          </a:prstGeom>
          <a:solidFill>
            <a:srgbClr val="ACC1FE"/>
          </a:solidFill>
          <a:ln>
            <a:noFill/>
          </a:ln>
          <a:effectLst/>
        </p:spPr>
        <p:txBody>
          <a:bodyPr vert="horz" wrap="square" lIns="297000" tIns="68580" rIns="137160" bIns="6858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/>
              </a:defRPr>
            </a:lvl9pPr>
          </a:lstStyle>
          <a:p>
            <a:pPr defTabSz="1371600"/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01.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 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4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환경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810001" y="4303711"/>
            <a:ext cx="4572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_x157683480" descr="EMB00001f2c5f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523" y="2628900"/>
            <a:ext cx="7278953" cy="459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501331"/>
              </p:ext>
            </p:extLst>
          </p:nvPr>
        </p:nvGraphicFramePr>
        <p:xfrm>
          <a:off x="3047999" y="7277100"/>
          <a:ext cx="12192000" cy="223610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102000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11253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072851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155351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234587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72114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JAVA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Servlet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Apache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Tomcat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My SQL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Maven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/>
                </a:tc>
                <a:extLst>
                  <a:ext uri="{0D108BD9-81ED-4DB2-BD59-A6C34878D82A}">
                    <a16:rowId xmlns:a16="http://schemas.microsoft.com/office/drawing/2014/main" val="239820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버전</a:t>
                      </a:r>
                      <a:endParaRPr lang="ko-KR" altLang="en-US" sz="2400" b="1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>
                    <a:solidFill>
                      <a:srgbClr val="7B9DF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1.8v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>
                    <a:solidFill>
                      <a:srgbClr val="7B9DF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3.1.0v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>
                    <a:solidFill>
                      <a:srgbClr val="7B9DF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8.5v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>
                    <a:solidFill>
                      <a:srgbClr val="7B9DF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8.0.27v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>
                    <a:solidFill>
                      <a:srgbClr val="7B9DF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2.5.1v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>
                    <a:solidFill>
                      <a:srgbClr val="7B9DF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699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2400" b="1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Spring</a:t>
                      </a:r>
                      <a:endParaRPr lang="en-US" sz="2400" b="1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BootStrap</a:t>
                      </a:r>
                      <a:endParaRPr lang="en-US" sz="2400" b="1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Eclipse</a:t>
                      </a:r>
                      <a:endParaRPr lang="en-US" sz="2400" b="1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My </a:t>
                      </a:r>
                      <a:r>
                        <a:rPr lang="en-US" sz="2400" b="1" kern="0" spc="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Batis</a:t>
                      </a:r>
                      <a:endParaRPr lang="en-US" sz="2400" b="1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/>
                </a:tc>
                <a:extLst>
                  <a:ext uri="{0D108BD9-81ED-4DB2-BD59-A6C34878D82A}">
                    <a16:rowId xmlns:a16="http://schemas.microsoft.com/office/drawing/2014/main" val="1939699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버전</a:t>
                      </a:r>
                      <a:endParaRPr lang="ko-KR" altLang="en-US" sz="2400" b="1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>
                    <a:solidFill>
                      <a:srgbClr val="7B9DF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4.3.25v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>
                    <a:solidFill>
                      <a:srgbClr val="7B9DF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5.1.3v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>
                    <a:solidFill>
                      <a:srgbClr val="7B9DF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2.9v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>
                    <a:solidFill>
                      <a:srgbClr val="7B9DF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1.2.2v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370" marR="76370" marT="50913" marB="50913">
                    <a:solidFill>
                      <a:srgbClr val="7B9DFD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464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10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2113</Words>
  <Application>Microsoft Office PowerPoint</Application>
  <PresentationFormat>사용자 지정</PresentationFormat>
  <Paragraphs>366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?? ??</vt:lpstr>
      <vt:lpstr>굴림</vt:lpstr>
      <vt:lpstr>맑은 고딕</vt:lpstr>
      <vt:lpstr>에스코어 드림 3 Light</vt:lpstr>
      <vt:lpstr>에스코어 드림 5 Medium</vt:lpstr>
      <vt:lpstr>에스코어 드림 7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jangyoungju</dc:creator>
  <cp:lastModifiedBy>user</cp:lastModifiedBy>
  <cp:revision>298</cp:revision>
  <dcterms:created xsi:type="dcterms:W3CDTF">2022-03-01T19:38:25Z</dcterms:created>
  <dcterms:modified xsi:type="dcterms:W3CDTF">2022-03-09T10:29:41Z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